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60" r:id="rId4"/>
    <p:sldId id="268" r:id="rId5"/>
    <p:sldId id="267" r:id="rId6"/>
    <p:sldId id="265" r:id="rId7"/>
    <p:sldId id="270" r:id="rId8"/>
    <p:sldId id="272" r:id="rId9"/>
    <p:sldId id="273" r:id="rId10"/>
    <p:sldId id="27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0"/>
    <a:srgbClr val="D4EFFC"/>
    <a:srgbClr val="EBEEEE"/>
    <a:srgbClr val="002548"/>
    <a:srgbClr val="003E74"/>
    <a:srgbClr val="9D9D9D"/>
    <a:srgbClr val="008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75" d="100"/>
          <a:sy n="75" d="100"/>
        </p:scale>
        <p:origin x="1428" y="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14 November, 2023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14 November, 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bg>
      <p:bgPr>
        <a:solidFill>
          <a:srgbClr val="FFF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 sz="1200"/>
            </a:lvl3pPr>
            <a:lvl4pPr>
              <a:buClr>
                <a:srgbClr val="002548"/>
              </a:buClr>
              <a:defRPr sz="1200"/>
            </a:lvl4pPr>
            <a:lvl5pPr>
              <a:buClr>
                <a:srgbClr val="002548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3E7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199" y="3942832"/>
            <a:ext cx="8622197" cy="604513"/>
          </a:xfrm>
        </p:spPr>
        <p:txBody>
          <a:bodyPr/>
          <a:lstStyle/>
          <a:p>
            <a:r>
              <a:rPr lang="en-US" dirty="0"/>
              <a:t>----- A comparison between the gain in open-end and impedance-matched transmission lines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629" y="2188704"/>
            <a:ext cx="8905336" cy="1143000"/>
          </a:xfrm>
        </p:spPr>
        <p:txBody>
          <a:bodyPr/>
          <a:lstStyle/>
          <a:p>
            <a:r>
              <a:rPr lang="en-US" sz="3200" b="1" dirty="0"/>
              <a:t>Investigating impact of reflections on voltage resonance in transmission lines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Ziyao Xiong, Riadh </a:t>
            </a:r>
            <a:r>
              <a:rPr lang="en-US" dirty="0" err="1"/>
              <a:t>Khlif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 </a:t>
            </a:r>
            <a:r>
              <a:rPr lang="en-US" altLang="zh-CN" dirty="0"/>
              <a:t>November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2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1" y="1176771"/>
            <a:ext cx="8229600" cy="507556"/>
          </a:xfrm>
        </p:spPr>
        <p:txBody>
          <a:bodyPr/>
          <a:lstStyle/>
          <a:p>
            <a:r>
              <a:rPr lang="en-US" dirty="0"/>
              <a:t>Summary and Evaluation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100" dirty="0"/>
              <a:t>Transmission Line Resonance due to Reflections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095256" y="820413"/>
            <a:ext cx="1591545" cy="257175"/>
          </a:xfrm>
        </p:spPr>
        <p:txBody>
          <a:bodyPr/>
          <a:lstStyle/>
          <a:p>
            <a:r>
              <a:rPr lang="en-US" dirty="0"/>
              <a:t>10 November 2023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15AEB83-AA5F-3FE6-5AC3-3F4876548E3F}"/>
              </a:ext>
            </a:extLst>
          </p:cNvPr>
          <p:cNvSpPr txBox="1"/>
          <p:nvPr/>
        </p:nvSpPr>
        <p:spPr>
          <a:xfrm>
            <a:off x="393940" y="1790109"/>
            <a:ext cx="84557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Impedance-matched transmission line at terminations</a:t>
            </a:r>
            <a:endParaRPr lang="fr-F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/>
              <a:t>Observed data of voltage versus frequency contrasted with assumed model: reflection occurred at terminations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Assumed no resistance in transmission line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/>
              <a:t>Clashed with digital simulations and experimental data: resistance cannot be neglected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Attenuation of transmission line is minimal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/>
              <a:t>Obtained response curve for the modulus voltage amplitude ratio: characteristic of resonant systems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/>
              <a:t>Attenuation factor: do not have a theoretical value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/>
              <a:t>R &amp; G: unable to obtain specific values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2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446" y="1149084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1100" dirty="0"/>
              <a:t>Transmission Line Resonance due to Reflections</a:t>
            </a:r>
            <a:endParaRPr lang="en-US" sz="11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>
            <a:normAutofit/>
          </a:bodyPr>
          <a:lstStyle/>
          <a:p>
            <a:r>
              <a:rPr lang="en-US" dirty="0"/>
              <a:t>10 November 2023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22EE077-EAEB-D083-D81C-1D2691423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 r="31267"/>
          <a:stretch/>
        </p:blipFill>
        <p:spPr>
          <a:xfrm>
            <a:off x="127886" y="1625908"/>
            <a:ext cx="2791678" cy="16183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AEF023-DF74-705B-E593-0ABBA1BC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0702" y="1767242"/>
            <a:ext cx="3374885" cy="124425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9BA0098-BD53-8862-8D2D-343D15958F11}"/>
              </a:ext>
            </a:extLst>
          </p:cNvPr>
          <p:cNvSpPr txBox="1"/>
          <p:nvPr/>
        </p:nvSpPr>
        <p:spPr>
          <a:xfrm>
            <a:off x="2766449" y="2516515"/>
            <a:ext cx="18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CE0221A-920F-685D-87A5-6F225DBC73E6}"/>
              </a:ext>
            </a:extLst>
          </p:cNvPr>
          <p:cNvCxnSpPr/>
          <p:nvPr/>
        </p:nvCxnSpPr>
        <p:spPr>
          <a:xfrm flipV="1">
            <a:off x="1360249" y="1728547"/>
            <a:ext cx="332961" cy="32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964A5EB-55F1-AF44-C0F7-FBBC0D5C1AAE}"/>
              </a:ext>
            </a:extLst>
          </p:cNvPr>
          <p:cNvSpPr txBox="1"/>
          <p:nvPr/>
        </p:nvSpPr>
        <p:spPr>
          <a:xfrm>
            <a:off x="1643335" y="1665934"/>
            <a:ext cx="708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1"/>
                </a:solidFill>
              </a:rPr>
              <a:t>Node 0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71F4CA1-196D-1618-4968-6A21CDC6F6B8}"/>
              </a:ext>
            </a:extLst>
          </p:cNvPr>
          <p:cNvCxnSpPr/>
          <p:nvPr/>
        </p:nvCxnSpPr>
        <p:spPr>
          <a:xfrm flipV="1">
            <a:off x="4534247" y="1728547"/>
            <a:ext cx="332961" cy="32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B4F150E-2157-8417-CF57-6BF197D425A6}"/>
              </a:ext>
            </a:extLst>
          </p:cNvPr>
          <p:cNvSpPr txBox="1"/>
          <p:nvPr/>
        </p:nvSpPr>
        <p:spPr>
          <a:xfrm>
            <a:off x="4791247" y="1665934"/>
            <a:ext cx="860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1"/>
                </a:solidFill>
              </a:rPr>
              <a:t>Node 40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7D97E1B-3475-E374-E5BE-616D95089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05" y="1222868"/>
            <a:ext cx="2615891" cy="1154021"/>
          </a:xfrm>
          <a:prstGeom prst="rect">
            <a:avLst/>
          </a:prstGeom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F7F293CA-4E2F-818F-70AA-50ADA0394A67}"/>
              </a:ext>
            </a:extLst>
          </p:cNvPr>
          <p:cNvSpPr/>
          <p:nvPr/>
        </p:nvSpPr>
        <p:spPr>
          <a:xfrm rot="18623239">
            <a:off x="6352623" y="2113682"/>
            <a:ext cx="139148" cy="59367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D55630D-3346-7680-8752-4EDD8BE37077}"/>
              </a:ext>
            </a:extLst>
          </p:cNvPr>
          <p:cNvCxnSpPr>
            <a:cxnSpLocks/>
          </p:cNvCxnSpPr>
          <p:nvPr/>
        </p:nvCxnSpPr>
        <p:spPr>
          <a:xfrm>
            <a:off x="3308355" y="4448512"/>
            <a:ext cx="502274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485B714-779F-0021-AA2C-78D31FACF66D}"/>
              </a:ext>
            </a:extLst>
          </p:cNvPr>
          <p:cNvSpPr txBox="1"/>
          <p:nvPr/>
        </p:nvSpPr>
        <p:spPr>
          <a:xfrm>
            <a:off x="3191442" y="4215251"/>
            <a:ext cx="16757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</a:rPr>
              <a:t>Lossless line</a:t>
            </a:r>
            <a:endParaRPr lang="zh-CN" altLang="en-US" sz="900" dirty="0">
              <a:solidFill>
                <a:schemeClr val="accent1"/>
              </a:solidFill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E2850A47-B6FF-1CDC-E15F-A6DB7E6DD71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5771" y="4836480"/>
            <a:ext cx="2223988" cy="155162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2754D66-02B1-125F-1CAC-7BB454393D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2356969"/>
            <a:ext cx="3605296" cy="1604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01136C4-119B-F446-7939-5FC5A16BA739}"/>
                  </a:ext>
                </a:extLst>
              </p:cNvPr>
              <p:cNvSpPr txBox="1"/>
              <p:nvPr/>
            </p:nvSpPr>
            <p:spPr>
              <a:xfrm>
                <a:off x="6858711" y="3059572"/>
                <a:ext cx="1433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Cambria Math" panose="02040503050406030204" pitchFamily="18" charset="0"/>
                  </a:rPr>
                  <a:t>I</a:t>
                </a:r>
                <a:r>
                  <a:rPr lang="en-US" altLang="zh-CN" sz="1200" i="1" dirty="0">
                    <a:latin typeface="Cambria Math" panose="02040503050406030204" pitchFamily="18" charset="0"/>
                  </a:rPr>
                  <a:t>=a(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i="1" dirty="0">
                    <a:latin typeface="Cambria Math" panose="02040503050406030204" pitchFamily="18" charset="0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01136C4-119B-F446-7939-5FC5A16BA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711" y="3059572"/>
                <a:ext cx="1433709" cy="369332"/>
              </a:xfrm>
              <a:prstGeom prst="rect">
                <a:avLst/>
              </a:prstGeom>
              <a:blipFill>
                <a:blip r:embed="rId7"/>
                <a:stretch>
                  <a:fillRect l="-3404" t="-116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6F189CA5-B271-A6BC-223F-D9BAC2260D0C}"/>
              </a:ext>
            </a:extLst>
          </p:cNvPr>
          <p:cNvSpPr txBox="1"/>
          <p:nvPr/>
        </p:nvSpPr>
        <p:spPr>
          <a:xfrm>
            <a:off x="5489026" y="3961344"/>
            <a:ext cx="33748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Z≠Z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the boundary condition on the voltage and current at x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requires that a wave b(x) propagate away from the termination, where a(x)+b(x)=V(x).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CN" altLang="en-US" sz="8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5CB5AC7-1B4B-172E-2AFD-E658EEAFE9C9}"/>
                  </a:ext>
                </a:extLst>
              </p:cNvPr>
              <p:cNvSpPr txBox="1"/>
              <p:nvPr/>
            </p:nvSpPr>
            <p:spPr>
              <a:xfrm>
                <a:off x="8168219" y="3123670"/>
                <a:ext cx="1433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Cambria Math" panose="02040503050406030204" pitchFamily="18" charset="0"/>
                  </a:rPr>
                  <a:t>I</a:t>
                </a:r>
                <a:r>
                  <a:rPr lang="en-US" altLang="zh-CN" sz="1200" i="1" dirty="0">
                    <a:latin typeface="Cambria Math" panose="02040503050406030204" pitchFamily="18" charset="0"/>
                  </a:rPr>
                  <a:t>=V(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i="1" dirty="0">
                    <a:latin typeface="Cambria Math" panose="02040503050406030204" pitchFamily="18" charset="0"/>
                  </a:rPr>
                  <a:t>/Z</a:t>
                </a:r>
                <a:endParaRPr lang="zh-CN" altLang="en-US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5CB5AC7-1B4B-172E-2AFD-E658EEAFE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219" y="3123670"/>
                <a:ext cx="1433709" cy="369332"/>
              </a:xfrm>
              <a:prstGeom prst="rect">
                <a:avLst/>
              </a:prstGeom>
              <a:blipFill>
                <a:blip r:embed="rId8"/>
                <a:stretch>
                  <a:fillRect l="-3830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图片 55">
            <a:extLst>
              <a:ext uri="{FF2B5EF4-FFF2-40B4-BE49-F238E27FC236}">
                <a16:creationId xmlns:a16="http://schemas.microsoft.com/office/drawing/2014/main" id="{593184AF-3F96-D237-4F06-5BF23CCE4C0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3263" y="4937049"/>
            <a:ext cx="1032508" cy="316792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7D17A3DE-A9A7-F069-D87B-30DA26D2905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2899"/>
          <a:stretch/>
        </p:blipFill>
        <p:spPr>
          <a:xfrm>
            <a:off x="-298919" y="3428904"/>
            <a:ext cx="4413887" cy="1166193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1903B7B-C865-7EE9-9AD9-1AAB0586B10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6733"/>
          <a:stretch/>
        </p:blipFill>
        <p:spPr>
          <a:xfrm>
            <a:off x="4268337" y="3672448"/>
            <a:ext cx="1737511" cy="601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22595CA3-ABD3-5647-AF73-27D5F11F915A}"/>
                  </a:ext>
                </a:extLst>
              </p:cNvPr>
              <p:cNvSpPr txBox="1"/>
              <p:nvPr/>
            </p:nvSpPr>
            <p:spPr>
              <a:xfrm>
                <a:off x="4235045" y="4305639"/>
                <a:ext cx="5984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22595CA3-ABD3-5647-AF73-27D5F11F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045" y="4305639"/>
                <a:ext cx="598403" cy="215444"/>
              </a:xfrm>
              <a:prstGeom prst="rect">
                <a:avLst/>
              </a:prstGeom>
              <a:blipFill>
                <a:blip r:embed="rId1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图片 75">
            <a:extLst>
              <a:ext uri="{FF2B5EF4-FFF2-40B4-BE49-F238E27FC236}">
                <a16:creationId xmlns:a16="http://schemas.microsoft.com/office/drawing/2014/main" id="{2CFDCA38-5726-AFE8-16AF-18FAD4A952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832" y="5120018"/>
            <a:ext cx="3309797" cy="93615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FD194CA2-B2DD-C7DC-C3CC-0E55E451428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72" b="1"/>
          <a:stretch/>
        </p:blipFill>
        <p:spPr>
          <a:xfrm>
            <a:off x="4184574" y="5497886"/>
            <a:ext cx="1407149" cy="54504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BD4566E8-9070-1296-9C8D-635CE8644CCB}"/>
              </a:ext>
            </a:extLst>
          </p:cNvPr>
          <p:cNvSpPr txBox="1"/>
          <p:nvPr/>
        </p:nvSpPr>
        <p:spPr>
          <a:xfrm>
            <a:off x="98499" y="6531279"/>
            <a:ext cx="84071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effectLst/>
              </a:rPr>
              <a:t>[1] Transmission line </a:t>
            </a:r>
            <a:r>
              <a:rPr lang="en-US" altLang="zh-CN" sz="800" dirty="0" err="1">
                <a:effectLst/>
              </a:rPr>
              <a:t>text.new</a:t>
            </a:r>
            <a:r>
              <a:rPr lang="en-US" altLang="zh-CN" sz="800" dirty="0">
                <a:effectLst/>
              </a:rPr>
              <a:t> - California Institute of Technology, http://www.sophphx.caltech.edu/Physics_6/Experiment_Notes/Appendix.Trans_Line.pdf (accessed Nov. 8, 2023). </a:t>
            </a:r>
          </a:p>
        </p:txBody>
      </p:sp>
    </p:spTree>
    <p:extLst>
      <p:ext uri="{BB962C8B-B14F-4D97-AF65-F5344CB8AC3E}">
        <p14:creationId xmlns:p14="http://schemas.microsoft.com/office/powerpoint/2010/main" val="217918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9" grpId="0" animBg="1"/>
      <p:bldP spid="44" grpId="0"/>
      <p:bldP spid="51" grpId="0"/>
      <p:bldP spid="53" grpId="0"/>
      <p:bldP spid="54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44649"/>
            <a:ext cx="8229600" cy="507556"/>
          </a:xfrm>
        </p:spPr>
        <p:txBody>
          <a:bodyPr/>
          <a:lstStyle/>
          <a:p>
            <a:r>
              <a:rPr lang="en-US" dirty="0"/>
              <a:t>Impedance-matched measurements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100" dirty="0"/>
              <a:t>Transmission Line Resonance due to Reflections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095256" y="820413"/>
            <a:ext cx="1591545" cy="257175"/>
          </a:xfrm>
        </p:spPr>
        <p:txBody>
          <a:bodyPr/>
          <a:lstStyle/>
          <a:p>
            <a:r>
              <a:rPr lang="en-US" dirty="0"/>
              <a:t>10 November 2023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402841A-B335-04FD-E1D3-35FEC622E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722"/>
          <a:stretch/>
        </p:blipFill>
        <p:spPr>
          <a:xfrm>
            <a:off x="268002" y="2334960"/>
            <a:ext cx="3379149" cy="328561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93F7CB5-20E2-9174-54AA-E216B7C89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9" r="51125" b="30815"/>
          <a:stretch/>
        </p:blipFill>
        <p:spPr>
          <a:xfrm>
            <a:off x="3900056" y="2139975"/>
            <a:ext cx="2138917" cy="163390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D49B1D6-64F3-B0A4-98B5-C872CFBDD6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0" r="55541" b="24958"/>
          <a:stretch/>
        </p:blipFill>
        <p:spPr>
          <a:xfrm>
            <a:off x="3957233" y="4517891"/>
            <a:ext cx="1946609" cy="177749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655A863-9B9B-4480-1729-B4AA0FEB80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" t="11818" r="51417" b="26785"/>
          <a:stretch/>
        </p:blipFill>
        <p:spPr>
          <a:xfrm>
            <a:off x="6784915" y="2136821"/>
            <a:ext cx="2001275" cy="163705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22D1A54-49AC-CE94-4D01-25AD248C25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79" t="11214" r="51397" b="25226"/>
          <a:stretch/>
        </p:blipFill>
        <p:spPr>
          <a:xfrm>
            <a:off x="6640970" y="4517891"/>
            <a:ext cx="2145220" cy="1777496"/>
          </a:xfrm>
          <a:prstGeom prst="rect">
            <a:avLst/>
          </a:prstGeom>
        </p:spPr>
      </p:pic>
      <p:sp>
        <p:nvSpPr>
          <p:cNvPr id="41" name="箭头: 右 40">
            <a:extLst>
              <a:ext uri="{FF2B5EF4-FFF2-40B4-BE49-F238E27FC236}">
                <a16:creationId xmlns:a16="http://schemas.microsoft.com/office/drawing/2014/main" id="{0285548F-49C7-4E32-5421-D11EB7DC111C}"/>
              </a:ext>
            </a:extLst>
          </p:cNvPr>
          <p:cNvSpPr/>
          <p:nvPr/>
        </p:nvSpPr>
        <p:spPr>
          <a:xfrm>
            <a:off x="6162261" y="2897257"/>
            <a:ext cx="556591" cy="188843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BF03C552-3297-C610-FF14-CC26CA2F7BAA}"/>
              </a:ext>
            </a:extLst>
          </p:cNvPr>
          <p:cNvSpPr/>
          <p:nvPr/>
        </p:nvSpPr>
        <p:spPr>
          <a:xfrm rot="5400000">
            <a:off x="7601678" y="4023692"/>
            <a:ext cx="556591" cy="188843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8040F1B3-79DD-62EA-75E0-8D492533C9AD}"/>
              </a:ext>
            </a:extLst>
          </p:cNvPr>
          <p:cNvSpPr/>
          <p:nvPr/>
        </p:nvSpPr>
        <p:spPr>
          <a:xfrm rot="10800000">
            <a:off x="6035634" y="5312217"/>
            <a:ext cx="556591" cy="188843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2B25DCA6-A321-87C0-1B23-5FD676B02B38}"/>
              </a:ext>
            </a:extLst>
          </p:cNvPr>
          <p:cNvSpPr/>
          <p:nvPr/>
        </p:nvSpPr>
        <p:spPr>
          <a:xfrm rot="16200000">
            <a:off x="4759184" y="4067228"/>
            <a:ext cx="556591" cy="188843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6D6315D-040E-8AF2-684D-12FFE51FC1F0}"/>
              </a:ext>
            </a:extLst>
          </p:cNvPr>
          <p:cNvSpPr txBox="1"/>
          <p:nvPr/>
        </p:nvSpPr>
        <p:spPr>
          <a:xfrm>
            <a:off x="4907541" y="1847869"/>
            <a:ext cx="22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5"/>
                </a:solidFill>
              </a:rPr>
              <a:t>In phase (n=1,3,5,…)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6B3B2FF-EB52-D2C3-809F-996B23B74EE8}"/>
              </a:ext>
            </a:extLst>
          </p:cNvPr>
          <p:cNvSpPr txBox="1"/>
          <p:nvPr/>
        </p:nvSpPr>
        <p:spPr>
          <a:xfrm>
            <a:off x="5212546" y="4158496"/>
            <a:ext cx="22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5"/>
                </a:solidFill>
              </a:rPr>
              <a:t>Out of phase (n=2,4,6,…)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9C4E93C-8F0D-7893-2A41-963DC608AA85}"/>
                  </a:ext>
                </a:extLst>
              </p:cNvPr>
              <p:cNvSpPr txBox="1"/>
              <p:nvPr/>
            </p:nvSpPr>
            <p:spPr>
              <a:xfrm>
                <a:off x="1069098" y="5741860"/>
                <a:ext cx="2682923" cy="461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chemeClr val="accent5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9C4E93C-8F0D-7893-2A41-963DC608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98" y="5741860"/>
                <a:ext cx="2682923" cy="461473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1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30697"/>
            <a:ext cx="8229600" cy="507556"/>
          </a:xfrm>
        </p:spPr>
        <p:txBody>
          <a:bodyPr/>
          <a:lstStyle/>
          <a:p>
            <a:r>
              <a:rPr lang="en-US" dirty="0"/>
              <a:t>Impedance-matched measurements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100" dirty="0"/>
              <a:t>Transmission Line Resonance due to Reflections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095256" y="820413"/>
            <a:ext cx="1591545" cy="257175"/>
          </a:xfrm>
        </p:spPr>
        <p:txBody>
          <a:bodyPr/>
          <a:lstStyle/>
          <a:p>
            <a:r>
              <a:rPr lang="en-US" dirty="0"/>
              <a:t>10 November 2023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5FB356-6D25-4F82-9E61-918D3BB024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106" y="1817896"/>
            <a:ext cx="3880414" cy="21287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233D9E-C587-BCCF-30E1-80D66864CC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266" y="4210356"/>
            <a:ext cx="4023487" cy="2128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3FC9583-C88F-B78A-3226-DCD1133FD3B3}"/>
                  </a:ext>
                </a:extLst>
              </p:cNvPr>
              <p:cNvSpPr txBox="1"/>
              <p:nvPr/>
            </p:nvSpPr>
            <p:spPr>
              <a:xfrm>
                <a:off x="4350936" y="3161254"/>
                <a:ext cx="1475404" cy="222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3FC9583-C88F-B78A-3226-DCD1133F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936" y="3161254"/>
                <a:ext cx="1475404" cy="222369"/>
              </a:xfrm>
              <a:prstGeom prst="rect">
                <a:avLst/>
              </a:prstGeom>
              <a:blipFill>
                <a:blip r:embed="rId4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A518600B-CA64-B9F3-F739-1897DC1754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2373" y="2984309"/>
            <a:ext cx="3322686" cy="7545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FDE713-AE9A-4259-B5D5-9D81C370AB5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4605" y="1685279"/>
            <a:ext cx="3453040" cy="1356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898B1E-FB6A-7087-1737-03C4501E1C29}"/>
                  </a:ext>
                </a:extLst>
              </p:cNvPr>
              <p:cNvSpPr txBox="1"/>
              <p:nvPr/>
            </p:nvSpPr>
            <p:spPr>
              <a:xfrm>
                <a:off x="4524647" y="3892095"/>
                <a:ext cx="1570110" cy="6365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den>
                          </m:f>
                        </m:e>
                      </m:rad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898B1E-FB6A-7087-1737-03C4501E1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647" y="3892095"/>
                <a:ext cx="1570110" cy="6365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丁字 16">
            <a:extLst>
              <a:ext uri="{FF2B5EF4-FFF2-40B4-BE49-F238E27FC236}">
                <a16:creationId xmlns:a16="http://schemas.microsoft.com/office/drawing/2014/main" id="{9BEF1369-77D1-D7E1-8F1B-5F14600DEE09}"/>
              </a:ext>
            </a:extLst>
          </p:cNvPr>
          <p:cNvSpPr/>
          <p:nvPr/>
        </p:nvSpPr>
        <p:spPr>
          <a:xfrm rot="18891543">
            <a:off x="5451112" y="3326238"/>
            <a:ext cx="603885" cy="452854"/>
          </a:xfrm>
          <a:prstGeom prst="leftRightUpArrow">
            <a:avLst/>
          </a:prstGeom>
          <a:solidFill>
            <a:srgbClr val="D4EF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E49E7D7-A527-88F6-D7CA-3415C95C5A42}"/>
              </a:ext>
            </a:extLst>
          </p:cNvPr>
          <p:cNvCxnSpPr/>
          <p:nvPr/>
        </p:nvCxnSpPr>
        <p:spPr>
          <a:xfrm flipH="1" flipV="1">
            <a:off x="4892616" y="3723054"/>
            <a:ext cx="357808" cy="46989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9D3D4B2-2CE1-8DC7-4441-ABB4531C43A6}"/>
              </a:ext>
            </a:extLst>
          </p:cNvPr>
          <p:cNvSpPr txBox="1"/>
          <p:nvPr/>
        </p:nvSpPr>
        <p:spPr>
          <a:xfrm>
            <a:off x="4280309" y="3448383"/>
            <a:ext cx="1237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3"/>
                </a:solidFill>
              </a:rPr>
              <a:t>Cut off frequency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76888DB-7BC5-37F9-319E-13CBDBFCFC9D}"/>
                  </a:ext>
                </a:extLst>
              </p:cNvPr>
              <p:cNvSpPr txBox="1"/>
              <p:nvPr/>
            </p:nvSpPr>
            <p:spPr>
              <a:xfrm>
                <a:off x="4503872" y="5200499"/>
                <a:ext cx="1611660" cy="6365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den>
                          </m:f>
                        </m:e>
                      </m:rad>
                      <m: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76888DB-7BC5-37F9-319E-13CBDBFCF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872" y="5200499"/>
                <a:ext cx="1611660" cy="6365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87A6AAD-A22B-146B-177A-48B5F2354B42}"/>
              </a:ext>
            </a:extLst>
          </p:cNvPr>
          <p:cNvCxnSpPr>
            <a:cxnSpLocks/>
          </p:cNvCxnSpPr>
          <p:nvPr/>
        </p:nvCxnSpPr>
        <p:spPr>
          <a:xfrm flipH="1" flipV="1">
            <a:off x="4892616" y="4891420"/>
            <a:ext cx="312541" cy="44874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D32E3F4-DC6F-62FD-8BD8-F1ACDB659A24}"/>
              </a:ext>
            </a:extLst>
          </p:cNvPr>
          <p:cNvSpPr txBox="1"/>
          <p:nvPr/>
        </p:nvSpPr>
        <p:spPr>
          <a:xfrm>
            <a:off x="4319674" y="4645199"/>
            <a:ext cx="2135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accent3"/>
                </a:solidFill>
              </a:rPr>
              <a:t>Phase velocity (non-dispersive)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9E3BCE2B-0F25-4314-A5A7-14B8A9DA0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356496"/>
              </p:ext>
            </p:extLst>
          </p:nvPr>
        </p:nvGraphicFramePr>
        <p:xfrm>
          <a:off x="6374426" y="4047976"/>
          <a:ext cx="2539448" cy="184044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39356">
                  <a:extLst>
                    <a:ext uri="{9D8B030D-6E8A-4147-A177-3AD203B41FA5}">
                      <a16:colId xmlns:a16="http://schemas.microsoft.com/office/drawing/2014/main" val="3474117358"/>
                    </a:ext>
                  </a:extLst>
                </a:gridCol>
                <a:gridCol w="885392">
                  <a:extLst>
                    <a:ext uri="{9D8B030D-6E8A-4147-A177-3AD203B41FA5}">
                      <a16:colId xmlns:a16="http://schemas.microsoft.com/office/drawing/2014/main" val="1511197885"/>
                    </a:ext>
                  </a:extLst>
                </a:gridCol>
                <a:gridCol w="614700">
                  <a:extLst>
                    <a:ext uri="{9D8B030D-6E8A-4147-A177-3AD203B41FA5}">
                      <a16:colId xmlns:a16="http://schemas.microsoft.com/office/drawing/2014/main" val="2616814197"/>
                    </a:ext>
                  </a:extLst>
                </a:gridCol>
              </a:tblGrid>
              <a:tr h="70583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Phase velocity (10e5 section/s)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Cut off </a:t>
                      </a:r>
                      <a:r>
                        <a:rPr lang="el-GR" altLang="zh-CN" sz="1100" dirty="0"/>
                        <a:t>ω</a:t>
                      </a:r>
                      <a:r>
                        <a:rPr lang="en-US" altLang="zh-CN" sz="1100" dirty="0"/>
                        <a:t> (10e5 rad/s)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97250"/>
                  </a:ext>
                </a:extLst>
              </a:tr>
              <a:tr h="57427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Theoretical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4.49+/-0.69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8.98+/-0.69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02677"/>
                  </a:ext>
                </a:extLst>
              </a:tr>
              <a:tr h="504168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Fitted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4.66+/-0.02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9.47+/-0.01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38259"/>
                  </a:ext>
                </a:extLst>
              </a:tr>
            </a:tbl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AB22A367-304C-7C8C-E319-294C007B4786}"/>
              </a:ext>
            </a:extLst>
          </p:cNvPr>
          <p:cNvSpPr txBox="1"/>
          <p:nvPr/>
        </p:nvSpPr>
        <p:spPr>
          <a:xfrm>
            <a:off x="169409" y="6579279"/>
            <a:ext cx="79564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[2] O. </a:t>
            </a:r>
            <a:r>
              <a:rPr lang="en-US" altLang="zh-CN" sz="800" dirty="0" err="1"/>
              <a:t>Sydoruk</a:t>
            </a:r>
            <a:r>
              <a:rPr lang="en-US" altLang="zh-CN" sz="800" dirty="0"/>
              <a:t>, “Transmission Lines II,” in Electromagnetism lecture notes, London, United Kingdom: Imperial College London, 2023, pp. 95–106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C907B8-46D6-D738-88F6-E88EF25E423D}"/>
              </a:ext>
            </a:extLst>
          </p:cNvPr>
          <p:cNvSpPr txBox="1"/>
          <p:nvPr/>
        </p:nvSpPr>
        <p:spPr>
          <a:xfrm>
            <a:off x="8763894" y="3484583"/>
            <a:ext cx="2971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80255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7" grpId="0" animBg="1"/>
      <p:bldP spid="21" grpId="0"/>
      <p:bldP spid="23" grpId="0" animBg="1"/>
      <p:bldP spid="27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1" y="1310608"/>
            <a:ext cx="8229600" cy="507556"/>
          </a:xfrm>
        </p:spPr>
        <p:txBody>
          <a:bodyPr/>
          <a:lstStyle/>
          <a:p>
            <a:r>
              <a:rPr lang="en-US" dirty="0"/>
              <a:t>Impedance-matched measurements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100" dirty="0"/>
              <a:t>Transmission Line Resonance due to Reflections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095256" y="820413"/>
            <a:ext cx="1591545" cy="257175"/>
          </a:xfrm>
        </p:spPr>
        <p:txBody>
          <a:bodyPr/>
          <a:lstStyle/>
          <a:p>
            <a:r>
              <a:rPr lang="en-US" dirty="0"/>
              <a:t>10 November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9D5A47-BC92-22C3-BE80-E1F2A8C1AED3}"/>
                  </a:ext>
                </a:extLst>
              </p:cNvPr>
              <p:cNvSpPr txBox="1"/>
              <p:nvPr/>
            </p:nvSpPr>
            <p:spPr>
              <a:xfrm>
                <a:off x="319964" y="4513160"/>
                <a:ext cx="4586265" cy="1177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we assume there is no reflection waves, 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Vout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/Vin is simply ZL/Z0, which is 1 at low frequencies.  When frequency increases,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𝑍𝐿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We can fit this equation with the data points we measured.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9D5A47-BC92-22C3-BE80-E1F2A8C1A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64" y="4513160"/>
                <a:ext cx="4586265" cy="1177053"/>
              </a:xfrm>
              <a:prstGeom prst="rect">
                <a:avLst/>
              </a:prstGeom>
              <a:blipFill>
                <a:blip r:embed="rId2"/>
                <a:stretch>
                  <a:fillRect l="-398" t="-518" r="-266" b="-4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976D8B7-4F37-9F64-1FFB-2BE9BDFC772C}"/>
              </a:ext>
            </a:extLst>
          </p:cNvPr>
          <p:cNvSpPr txBox="1"/>
          <p:nvPr/>
        </p:nvSpPr>
        <p:spPr>
          <a:xfrm>
            <a:off x="5362162" y="2346581"/>
            <a:ext cx="36228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ratio starts below 1, indicating that there is some loss in the transmission line or an impedance mismatch right from the start.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line does not appear to be flat, suggesting that there are still some reflections.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transmission line's characteristic impedance varies with the frequency.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B3EA56-3CD5-B062-0D67-4EB20940567B}"/>
              </a:ext>
            </a:extLst>
          </p:cNvPr>
          <p:cNvSpPr txBox="1"/>
          <p:nvPr/>
        </p:nvSpPr>
        <p:spPr>
          <a:xfrm>
            <a:off x="319964" y="5830156"/>
            <a:ext cx="3200145" cy="3077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Fitted cutoff frequency = 9.13+/-0.23 rad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A6D25AE-2738-7803-183B-25C0B3686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5" y="1933160"/>
            <a:ext cx="4442076" cy="244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65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100" dirty="0"/>
              <a:t>Transmission Line Resonance due to Reflections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095256" y="820413"/>
            <a:ext cx="1591545" cy="257175"/>
          </a:xfrm>
        </p:spPr>
        <p:txBody>
          <a:bodyPr/>
          <a:lstStyle/>
          <a:p>
            <a:r>
              <a:rPr lang="en-US" dirty="0"/>
              <a:t>10 November 2023</a:t>
            </a:r>
          </a:p>
        </p:txBody>
      </p:sp>
      <p:pic>
        <p:nvPicPr>
          <p:cNvPr id="5" name="图片 4" descr="图表, 折线图">
            <a:extLst>
              <a:ext uri="{FF2B5EF4-FFF2-40B4-BE49-F238E27FC236}">
                <a16:creationId xmlns:a16="http://schemas.microsoft.com/office/drawing/2014/main" id="{50B27485-9960-B4EF-90F6-45CD85A65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10802"/>
          <a:stretch/>
        </p:blipFill>
        <p:spPr>
          <a:xfrm>
            <a:off x="158675" y="3712265"/>
            <a:ext cx="4017175" cy="22263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C6E0CC-028E-BDE6-A65A-92A70383C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5695"/>
          <a:stretch/>
        </p:blipFill>
        <p:spPr>
          <a:xfrm>
            <a:off x="376762" y="1651384"/>
            <a:ext cx="3516273" cy="1956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5314DE-925E-07C0-B759-5653C4ED4286}"/>
                  </a:ext>
                </a:extLst>
              </p:cNvPr>
              <p:cNvSpPr txBox="1"/>
              <p:nvPr/>
            </p:nvSpPr>
            <p:spPr>
              <a:xfrm>
                <a:off x="310105" y="5851861"/>
                <a:ext cx="3642691" cy="406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5"/>
                    </a:solidFill>
                  </a:rPr>
                  <a:t>We expect to see resonances at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CN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zh-CN" altLang="en-US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zh-CN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5314DE-925E-07C0-B759-5653C4ED4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5" y="5851861"/>
                <a:ext cx="3642691" cy="406586"/>
              </a:xfrm>
              <a:prstGeom prst="rect">
                <a:avLst/>
              </a:prstGeom>
              <a:blipFill>
                <a:blip r:embed="rId4"/>
                <a:stretch>
                  <a:fillRect l="-503" b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0BE3C83E-5348-A0A2-89DF-1A90A5C9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055374"/>
              </p:ext>
            </p:extLst>
          </p:nvPr>
        </p:nvGraphicFramePr>
        <p:xfrm>
          <a:off x="4377270" y="3903744"/>
          <a:ext cx="4456625" cy="2354703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891325">
                  <a:extLst>
                    <a:ext uri="{9D8B030D-6E8A-4147-A177-3AD203B41FA5}">
                      <a16:colId xmlns:a16="http://schemas.microsoft.com/office/drawing/2014/main" val="3187135657"/>
                    </a:ext>
                  </a:extLst>
                </a:gridCol>
                <a:gridCol w="891325">
                  <a:extLst>
                    <a:ext uri="{9D8B030D-6E8A-4147-A177-3AD203B41FA5}">
                      <a16:colId xmlns:a16="http://schemas.microsoft.com/office/drawing/2014/main" val="1271329619"/>
                    </a:ext>
                  </a:extLst>
                </a:gridCol>
                <a:gridCol w="891325">
                  <a:extLst>
                    <a:ext uri="{9D8B030D-6E8A-4147-A177-3AD203B41FA5}">
                      <a16:colId xmlns:a16="http://schemas.microsoft.com/office/drawing/2014/main" val="2709687964"/>
                    </a:ext>
                  </a:extLst>
                </a:gridCol>
                <a:gridCol w="891325">
                  <a:extLst>
                    <a:ext uri="{9D8B030D-6E8A-4147-A177-3AD203B41FA5}">
                      <a16:colId xmlns:a16="http://schemas.microsoft.com/office/drawing/2014/main" val="2284776595"/>
                    </a:ext>
                  </a:extLst>
                </a:gridCol>
                <a:gridCol w="891325">
                  <a:extLst>
                    <a:ext uri="{9D8B030D-6E8A-4147-A177-3AD203B41FA5}">
                      <a16:colId xmlns:a16="http://schemas.microsoft.com/office/drawing/2014/main" val="661333517"/>
                    </a:ext>
                  </a:extLst>
                </a:gridCol>
              </a:tblGrid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4683" marR="4683" marT="468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 (Hz)</a:t>
                      </a:r>
                    </a:p>
                  </a:txBody>
                  <a:tcPr marL="4683" marR="4683" marT="468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 marL="4683" marR="4683" marT="468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Theoretical k</a:t>
                      </a:r>
                    </a:p>
                  </a:txBody>
                  <a:tcPr marL="4683" marR="4683" marT="468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|(k-kt)/kt|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995072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2881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0.0382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0.0393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0.0264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8166681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8667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0.1151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0.1178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0.0232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926165093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14570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0.1936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0.1963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2346601400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20450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0.2722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0.2749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435404796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25790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0.3439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0.3534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0.0269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1524301270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31960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0.4273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0.432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0.0107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1611630900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37580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0.504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0.5105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0.0128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3184322029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43200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0.5814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0.589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1556161445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48850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0.6601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0.6676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2361249593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54800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0.7442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0.7461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0.0025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1688643096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59610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0.8132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0.8247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0.0139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1026686117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64480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0.8841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0.9032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0.0211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483368059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69710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0.9617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0.9817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0.0205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2557607367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75980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1.0567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1.0603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0.0034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3156069782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81820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1.1477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1.1388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64155146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84960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1.1977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1.2174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0.0162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4197025314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90800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1.2931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1.2959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0.0022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25317136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94820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1.3608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1.3744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0.0099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1076855424"/>
                  </a:ext>
                </a:extLst>
              </a:tr>
              <a:tr h="10828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99320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1.4389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1.453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0.0097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/>
                </a:tc>
                <a:extLst>
                  <a:ext uri="{0D108BD9-81ED-4DB2-BD59-A6C34878D82A}">
                    <a16:rowId xmlns:a16="http://schemas.microsoft.com/office/drawing/2014/main" val="2364005471"/>
                  </a:ext>
                </a:extLst>
              </a:tr>
              <a:tr h="1121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102800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1.5012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1.5315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0.0198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683" marR="4683" marT="468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635241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4F5C9E86-458D-83DA-21DD-FF3B87A411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9644" y="1392717"/>
            <a:ext cx="4721985" cy="245383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E5E1D4C-C324-39C9-06FB-88A4C6347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48" y="1392717"/>
            <a:ext cx="4797681" cy="252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077588"/>
            <a:ext cx="8229600" cy="507556"/>
          </a:xfrm>
        </p:spPr>
        <p:txBody>
          <a:bodyPr/>
          <a:lstStyle/>
          <a:p>
            <a:r>
              <a:rPr lang="en-US" dirty="0"/>
              <a:t>Open-end measurements</a:t>
            </a:r>
          </a:p>
        </p:txBody>
      </p:sp>
    </p:spTree>
    <p:extLst>
      <p:ext uri="{BB962C8B-B14F-4D97-AF65-F5344CB8AC3E}">
        <p14:creationId xmlns:p14="http://schemas.microsoft.com/office/powerpoint/2010/main" val="110029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779" y="1109483"/>
            <a:ext cx="8229600" cy="507556"/>
          </a:xfrm>
        </p:spPr>
        <p:txBody>
          <a:bodyPr/>
          <a:lstStyle/>
          <a:p>
            <a:r>
              <a:rPr lang="en-US" dirty="0"/>
              <a:t>Open-end simulations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100" dirty="0"/>
              <a:t>Transmission Line Resonance due to Reflections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095256" y="820413"/>
            <a:ext cx="1591545" cy="257175"/>
          </a:xfrm>
        </p:spPr>
        <p:txBody>
          <a:bodyPr/>
          <a:lstStyle/>
          <a:p>
            <a:r>
              <a:rPr lang="en-US" dirty="0"/>
              <a:t>10 November 2023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B6C625-9BB4-B6FA-9CE5-165AB0F4E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 l="990"/>
          <a:stretch/>
        </p:blipFill>
        <p:spPr>
          <a:xfrm>
            <a:off x="434779" y="1803255"/>
            <a:ext cx="4727330" cy="22248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C2CCCDF-5B06-C042-9814-C3BFFA55C0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9221" y="4087318"/>
            <a:ext cx="4774599" cy="222420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325DAD5-CCCC-7CFF-9241-3A9556812E63}"/>
              </a:ext>
            </a:extLst>
          </p:cNvPr>
          <p:cNvSpPr txBox="1"/>
          <p:nvPr/>
        </p:nvSpPr>
        <p:spPr>
          <a:xfrm>
            <a:off x="5714999" y="2276025"/>
            <a:ext cx="386632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/Vin against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resonance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 R=0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delta functions with Q=∞</a:t>
            </a:r>
          </a:p>
          <a:p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4C136C-7345-301C-C89C-4E052AF0A19B}"/>
              </a:ext>
            </a:extLst>
          </p:cNvPr>
          <p:cNvSpPr txBox="1"/>
          <p:nvPr/>
        </p:nvSpPr>
        <p:spPr>
          <a:xfrm>
            <a:off x="373488" y="4778500"/>
            <a:ext cx="40916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/Vin against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resonance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 R=6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delta functions with a considerable 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Damped oscillator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61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91542"/>
            <a:ext cx="8229600" cy="507556"/>
          </a:xfrm>
        </p:spPr>
        <p:txBody>
          <a:bodyPr/>
          <a:lstStyle/>
          <a:p>
            <a:r>
              <a:rPr lang="en-US" dirty="0"/>
              <a:t>Open-end simulations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100" dirty="0"/>
              <a:t>Transmission Line Resonance due to Reflections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095256" y="820413"/>
            <a:ext cx="1591545" cy="257175"/>
          </a:xfrm>
        </p:spPr>
        <p:txBody>
          <a:bodyPr/>
          <a:lstStyle/>
          <a:p>
            <a:r>
              <a:rPr lang="en-US" dirty="0"/>
              <a:t>10 November 2023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839786-5EA7-C351-5A28-5748735DD3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385" y="1878441"/>
            <a:ext cx="4015374" cy="21767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5CE9A2-2558-D742-1F85-7A20EA3AD8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0859" y="2515796"/>
            <a:ext cx="3699557" cy="10886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B5F94A-62E2-2041-33B0-F2C53D58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385" y="4117500"/>
            <a:ext cx="4035376" cy="221372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F814315-1FC1-0B9D-0872-87F01E344690}"/>
              </a:ext>
            </a:extLst>
          </p:cNvPr>
          <p:cNvSpPr txBox="1"/>
          <p:nvPr/>
        </p:nvSpPr>
        <p:spPr>
          <a:xfrm>
            <a:off x="4681583" y="1903298"/>
            <a:ext cx="2449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R=0    G=0 (lossless line)</a:t>
            </a:r>
          </a:p>
          <a:p>
            <a:r>
              <a:rPr lang="en-US" altLang="zh-CN" sz="11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R=0.1 G=1e-6 (typical transmission line)</a:t>
            </a:r>
          </a:p>
          <a:p>
            <a:r>
              <a:rPr lang="en-US" altLang="zh-CN" sz="11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R=1    G=1e-5 (higher values)</a:t>
            </a:r>
            <a:endParaRPr lang="zh-CN" altLang="en-US" sz="11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1925A15-4B51-F7BD-CF6E-EB8E658F69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3220" y="4032430"/>
            <a:ext cx="940499" cy="290917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CB0BB36-0099-D601-FC98-22E8273D56D7}"/>
              </a:ext>
            </a:extLst>
          </p:cNvPr>
          <p:cNvCxnSpPr/>
          <p:nvPr/>
        </p:nvCxnSpPr>
        <p:spPr>
          <a:xfrm>
            <a:off x="6407137" y="3632361"/>
            <a:ext cx="0" cy="42280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98637FAB-0D48-61CF-6027-52C08390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41888" y="3713598"/>
            <a:ext cx="1488659" cy="192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8318B1-6C8B-5844-D7CA-BC0B7E102F12}"/>
                  </a:ext>
                </a:extLst>
              </p:cNvPr>
              <p:cNvSpPr txBox="1"/>
              <p:nvPr/>
            </p:nvSpPr>
            <p:spPr>
              <a:xfrm>
                <a:off x="5312718" y="4013009"/>
                <a:ext cx="1069972" cy="356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1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F8318B1-6C8B-5844-D7CA-BC0B7E102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18" y="4013009"/>
                <a:ext cx="1069972" cy="356123"/>
              </a:xfrm>
              <a:prstGeom prst="rect">
                <a:avLst/>
              </a:prstGeom>
              <a:blipFill>
                <a:blip r:embed="rId7"/>
                <a:stretch>
                  <a:fillRect l="-1143" r="-4571"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29D9C92-882E-2BC7-9F18-3DB6E60A3401}"/>
                  </a:ext>
                </a:extLst>
              </p:cNvPr>
              <p:cNvSpPr txBox="1"/>
              <p:nvPr/>
            </p:nvSpPr>
            <p:spPr>
              <a:xfrm>
                <a:off x="5376531" y="4777657"/>
                <a:ext cx="2137188" cy="132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⁡[(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𝑁𝑘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𝑗𝑁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𝑁𝑘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𝑗𝑁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</a:endParaRPr>
              </a:p>
              <a:p>
                <a:endParaRPr lang="en-US" altLang="zh-CN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US" altLang="zh-CN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40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40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29D9C92-882E-2BC7-9F18-3DB6E60A3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31" y="4777657"/>
                <a:ext cx="2137188" cy="1323247"/>
              </a:xfrm>
              <a:prstGeom prst="rect">
                <a:avLst/>
              </a:prstGeom>
              <a:blipFill>
                <a:blip r:embed="rId8"/>
                <a:stretch>
                  <a:fillRect l="-2564" t="-1843" r="-855" b="-5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7212D6B-1CD5-A105-27FC-A349D5138C85}"/>
              </a:ext>
            </a:extLst>
          </p:cNvPr>
          <p:cNvCxnSpPr>
            <a:cxnSpLocks/>
          </p:cNvCxnSpPr>
          <p:nvPr/>
        </p:nvCxnSpPr>
        <p:spPr>
          <a:xfrm>
            <a:off x="6111828" y="5245958"/>
            <a:ext cx="0" cy="42241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138B73B-1888-F9DF-6092-E581C1EBB22D}"/>
              </a:ext>
            </a:extLst>
          </p:cNvPr>
          <p:cNvSpPr txBox="1"/>
          <p:nvPr/>
        </p:nvSpPr>
        <p:spPr>
          <a:xfrm>
            <a:off x="8190416" y="3295257"/>
            <a:ext cx="2971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[3]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8AFFD3B-81F0-80D4-C59F-F9E1C6077084}"/>
              </a:ext>
            </a:extLst>
          </p:cNvPr>
          <p:cNvSpPr txBox="1"/>
          <p:nvPr/>
        </p:nvSpPr>
        <p:spPr>
          <a:xfrm>
            <a:off x="0" y="6526190"/>
            <a:ext cx="91959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[</a:t>
            </a:r>
            <a:r>
              <a:rPr lang="en-US" altLang="zh-CN" sz="700" dirty="0"/>
              <a:t>3] M. Steer, “2.2: Transmission line theory,” Engineering </a:t>
            </a:r>
            <a:r>
              <a:rPr lang="en-US" altLang="zh-CN" sz="700" dirty="0" err="1"/>
              <a:t>LibreTexts</a:t>
            </a:r>
            <a:r>
              <a:rPr lang="en-US" altLang="zh-CN" sz="700" dirty="0"/>
              <a:t>, https://eng.libretexts.org/Bookshelves/Electrical_Engineering/Electronics/Microwave_and_RF_Design_II_-_Transmission_Lines_(Steer)/02%3A_Transmission_Lines/2.02%3A_Transmission_Line_Theory#:~:text=If%20the%20boundary%20conditions%20on,frequency%20is%20below%20fc. (accessed Nov. 8, 2023). </a:t>
            </a:r>
          </a:p>
        </p:txBody>
      </p:sp>
    </p:spTree>
    <p:extLst>
      <p:ext uri="{BB962C8B-B14F-4D97-AF65-F5344CB8AC3E}">
        <p14:creationId xmlns:p14="http://schemas.microsoft.com/office/powerpoint/2010/main" val="108565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6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26125"/>
            <a:ext cx="8229600" cy="507556"/>
          </a:xfrm>
        </p:spPr>
        <p:txBody>
          <a:bodyPr/>
          <a:lstStyle/>
          <a:p>
            <a:r>
              <a:rPr lang="en-US" dirty="0"/>
              <a:t>Open-end measurements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100" dirty="0"/>
              <a:t>Transmission Line Resonance due to Reflections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095256" y="820413"/>
            <a:ext cx="1591545" cy="257175"/>
          </a:xfrm>
        </p:spPr>
        <p:txBody>
          <a:bodyPr/>
          <a:lstStyle/>
          <a:p>
            <a:r>
              <a:rPr lang="en-US" dirty="0"/>
              <a:t>10 November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78D7CD-5C78-ED24-CFA8-DD077E1E06C4}"/>
                  </a:ext>
                </a:extLst>
              </p:cNvPr>
              <p:cNvSpPr txBox="1"/>
              <p:nvPr/>
            </p:nvSpPr>
            <p:spPr>
              <a:xfrm>
                <a:off x="-288876" y="4759293"/>
                <a:ext cx="4572000" cy="600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40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(40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78D7CD-5C78-ED24-CFA8-DD077E1E0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876" y="4759293"/>
                <a:ext cx="4572000" cy="600870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B501CD8-D49F-8CE2-DB80-CF06A5751C71}"/>
              </a:ext>
            </a:extLst>
          </p:cNvPr>
          <p:cNvSpPr txBox="1"/>
          <p:nvPr/>
        </p:nvSpPr>
        <p:spPr>
          <a:xfrm>
            <a:off x="523716" y="5676267"/>
            <a:ext cx="3200145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Fitted α = 0.04194+/-0.0025</a:t>
            </a: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R=12.5-22000G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AA717D2-81DE-1202-ECC3-684DE74F64B1}"/>
                  </a:ext>
                </a:extLst>
              </p:cNvPr>
              <p:cNvSpPr txBox="1"/>
              <p:nvPr/>
            </p:nvSpPr>
            <p:spPr>
              <a:xfrm>
                <a:off x="5122823" y="1733681"/>
                <a:ext cx="386015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Features:</a:t>
                </a:r>
              </a:p>
              <a:p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data before the 5</a:t>
                </a:r>
                <a:r>
                  <a:rPr lang="en-US" altLang="zh-CN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peak, as k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in this range. Ratio can be fitted with k by performing linear transformation of f.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 goodness of fit but small uncertainty on α, so this outcome represents the most favorable result attainable within the confines of this model.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itself is not apt to describe our data, due to the inappropriate limit/data taking?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AA717D2-81DE-1202-ECC3-684DE74F6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823" y="1733681"/>
                <a:ext cx="3860151" cy="3539430"/>
              </a:xfrm>
              <a:prstGeom prst="rect">
                <a:avLst/>
              </a:prstGeom>
              <a:blipFill>
                <a:blip r:embed="rId3"/>
                <a:stretch>
                  <a:fillRect l="-789" t="-516" r="-1577"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53AE6E3A-B7C0-5B7C-E0A7-126D40055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" y="2138194"/>
            <a:ext cx="4520836" cy="246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6959A20-3870-1E81-49A6-814BB054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" y="2034395"/>
            <a:ext cx="4716118" cy="256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10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</p:bldLst>
  </p:timing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5256</TotalTime>
  <Words>939</Words>
  <Application>Microsoft Office PowerPoint</Application>
  <PresentationFormat>全屏显示(4:3)</PresentationFormat>
  <Paragraphs>214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Arial</vt:lpstr>
      <vt:lpstr>Cambria Math</vt:lpstr>
      <vt:lpstr>Times New Roman</vt:lpstr>
      <vt:lpstr>Wingdings</vt:lpstr>
      <vt:lpstr>Imperial College London Theme</vt:lpstr>
      <vt:lpstr>Investigating impact of reflections on voltage resonance in transmission lines</vt:lpstr>
      <vt:lpstr>Introduction</vt:lpstr>
      <vt:lpstr>Impedance-matched measurements</vt:lpstr>
      <vt:lpstr>Impedance-matched measurements</vt:lpstr>
      <vt:lpstr>Impedance-matched measurements</vt:lpstr>
      <vt:lpstr>Open-end measurements</vt:lpstr>
      <vt:lpstr>Open-end simulations</vt:lpstr>
      <vt:lpstr>Open-end simulations</vt:lpstr>
      <vt:lpstr>Open-end measurements</vt:lpstr>
      <vt:lpstr>Summary and Evaluation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Xiong, Ziyao</cp:lastModifiedBy>
  <cp:revision>41</cp:revision>
  <dcterms:created xsi:type="dcterms:W3CDTF">2017-02-16T14:49:58Z</dcterms:created>
  <dcterms:modified xsi:type="dcterms:W3CDTF">2023-11-14T01:17:53Z</dcterms:modified>
</cp:coreProperties>
</file>